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12192000"/>
  <p:notesSz cx="6858000" cy="9144000"/>
  <p:embeddedFontLst>
    <p:embeddedFont>
      <p:font typeface="Corbel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68D6B8-861F-40B4-BE25-C84FF3CF444A}">
  <a:tblStyle styleId="{B868D6B8-861F-40B4-BE25-C84FF3CF444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0296EEB-571A-487D-BFBD-1BC7C502A1E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413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orbel-bold.fntdata"/><Relationship Id="rId12" Type="http://schemas.openxmlformats.org/officeDocument/2006/relationships/slide" Target="slides/slide6.xml"/><Relationship Id="rId34" Type="http://schemas.openxmlformats.org/officeDocument/2006/relationships/font" Target="fonts/Corbel-regular.fntdata"/><Relationship Id="rId15" Type="http://schemas.openxmlformats.org/officeDocument/2006/relationships/slide" Target="slides/slide9.xml"/><Relationship Id="rId37" Type="http://schemas.openxmlformats.org/officeDocument/2006/relationships/font" Target="fonts/Corbel-boldItalic.fntdata"/><Relationship Id="rId14" Type="http://schemas.openxmlformats.org/officeDocument/2006/relationships/slide" Target="slides/slide8.xml"/><Relationship Id="rId36" Type="http://schemas.openxmlformats.org/officeDocument/2006/relationships/font" Target="fonts/Corbel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B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732f2a3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732f2a3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a4732f2a3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64687c8c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64687c8c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a64687c8c8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64687c8c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64687c8c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a64687c8c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f23354957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f23354957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af23354957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f7f10e1da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f7f10e1da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9f7f10e1da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f23354957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f23354957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af23354957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f23354957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f23354957_1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af23354957_1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23354957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f23354957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af23354957_1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f7f10e1da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f7f10e1da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9f7f10e1da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4687c8c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64687c8c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a64687c8c8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f23354957_1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f23354957_1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af23354957_1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f7f10e1da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f7f10e1da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9f7f10e1da_1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7f10e1da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7f10e1da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9f7f10e1da_1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f7f10e1da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f7f10e1da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9f7f10e1da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f7f10e1da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f7f10e1da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9f7f10e1da_1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f7f10e1da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f7f10e1da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9f7f10e1da_1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f23354957_1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f23354957_1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af23354957_1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f7f10e1da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f7f10e1da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9f7f10e1da_1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f23354957_1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f23354957_1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af23354957_1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f7f10e1da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f7f10e1da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9f7f10e1da_1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6454405a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6454405a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a6454405a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f7f10e1da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f7f10e1da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9f7f10e1da_1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4732f2a3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4732f2a3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a4732f2a31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4732f2a31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4732f2a31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a4732f2a31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4732f2a31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4732f2a31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a4732f2a31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f7f10e1da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f7f10e1da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9f7f10e1da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6454405a6_1_6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6454405a6_1_6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a6454405a6_1_6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rbel"/>
              <a:buNone/>
              <a:defRPr b="1" sz="5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424301" y="3756148"/>
            <a:ext cx="9432043" cy="822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2" type="body"/>
          </p:nvPr>
        </p:nvSpPr>
        <p:spPr>
          <a:xfrm>
            <a:off x="804766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3" type="body"/>
          </p:nvPr>
        </p:nvSpPr>
        <p:spPr>
          <a:xfrm>
            <a:off x="5140322" y="6343466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ctrTitle"/>
          </p:nvPr>
        </p:nvSpPr>
        <p:spPr>
          <a:xfrm>
            <a:off x="437702" y="1276473"/>
            <a:ext cx="902633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5400"/>
              <a:buFont typeface="Corbel"/>
              <a:buNone/>
              <a:defRPr b="1" sz="5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24301" y="3756148"/>
            <a:ext cx="9039181" cy="822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400"/>
              <a:buNone/>
              <a:defRPr sz="2400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Corbe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7887644" y="6343466"/>
            <a:ext cx="3617360" cy="221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10030852" y="6050735"/>
            <a:ext cx="1474152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_slide">
  <p:cSld name="Chapter_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ctrTitle"/>
          </p:nvPr>
        </p:nvSpPr>
        <p:spPr>
          <a:xfrm>
            <a:off x="437702" y="1276473"/>
            <a:ext cx="941864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rbel"/>
              <a:buNone/>
              <a:defRPr b="1" sz="4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Content">
  <p:cSld name="Title, subtitle and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8200" y="365126"/>
            <a:ext cx="10515600" cy="772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8200" y="1841787"/>
            <a:ext cx="10515600" cy="427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42" name="Google Shape;42;p6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838200" y="1191349"/>
            <a:ext cx="10515600" cy="586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6341"/>
              </a:buClr>
              <a:buSzPts val="3200"/>
              <a:buNone/>
              <a:defRPr sz="3200">
                <a:solidFill>
                  <a:srgbClr val="EA63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838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6172200" y="1825625"/>
            <a:ext cx="5181600" cy="4297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81E"/>
              </a:buClr>
              <a:buSzPts val="2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400"/>
              <a:buFont typeface="Corbe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20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C7C"/>
              </a:buClr>
              <a:buSzPts val="1800"/>
              <a:buFont typeface="Arial"/>
              <a:buChar char="•"/>
              <a:defRPr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58" name="Google Shape;58;p7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60" name="Google Shape;60;p7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5" name="Google Shape;6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66" name="Google Shape;66;p7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" name="Google Shape;6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>
                <a:solidFill>
                  <a:srgbClr val="1B29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73" name="Google Shape;73;p8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75" name="Google Shape;75;p8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81" name="Google Shape;81;p8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60248" y="333989"/>
            <a:ext cx="975163" cy="780130"/>
          </a:xfrm>
          <a:prstGeom prst="rect">
            <a:avLst/>
          </a:prstGeom>
          <a:solidFill>
            <a:srgbClr val="FF681E"/>
          </a:solidFill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-2359859" y="1138001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R:255 G:104 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60250" y="1571312"/>
            <a:ext cx="975165" cy="780132"/>
          </a:xfrm>
          <a:prstGeom prst="rect">
            <a:avLst/>
          </a:prstGeom>
          <a:solidFill>
            <a:srgbClr val="5A2A82"/>
          </a:solidFill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-2359859" y="2362165"/>
            <a:ext cx="18990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R:90 G:42 B:130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-1760248" y="5541279"/>
            <a:ext cx="988564" cy="790853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-2419436" y="6352143"/>
            <a:ext cx="213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R:124 G:124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B:124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Google Shape;92;p9"/>
          <p:cNvSpPr/>
          <p:nvPr/>
        </p:nvSpPr>
        <p:spPr>
          <a:xfrm>
            <a:off x="-1773649" y="4203052"/>
            <a:ext cx="988564" cy="790853"/>
          </a:xfrm>
          <a:prstGeom prst="rect">
            <a:avLst/>
          </a:prstGeom>
          <a:solidFill>
            <a:srgbClr val="1B29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-2293435" y="5011581"/>
            <a:ext cx="18191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R:27 G:41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B:68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60250" y="2864513"/>
            <a:ext cx="988566" cy="790853"/>
          </a:xfrm>
          <a:prstGeom prst="rect">
            <a:avLst/>
          </a:prstGeom>
          <a:solidFill>
            <a:srgbClr val="42B7BA"/>
          </a:solidFill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-2359859" y="3655366"/>
            <a:ext cx="2012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R:66 G:183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nl-BE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B:186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B9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944"/>
              </a:buClr>
              <a:buSzPts val="4400"/>
              <a:buFont typeface="Corbel"/>
              <a:buNone/>
              <a:defRPr b="1" i="0" sz="44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944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94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B294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8B9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hyperlink" Target="http://www.youtube.com/watch?v=cQ54GDm1eL0" TargetMode="External"/><Relationship Id="rId5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1.png"/><Relationship Id="rId13" Type="http://schemas.openxmlformats.org/officeDocument/2006/relationships/image" Target="../media/image35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Relationship Id="rId14" Type="http://schemas.openxmlformats.org/officeDocument/2006/relationships/image" Target="../media/image42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8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joris.roels@ugent.vib.be" TargetMode="External"/><Relationship Id="rId4" Type="http://schemas.openxmlformats.org/officeDocument/2006/relationships/hyperlink" Target="https://jorisroels.github.io/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tlThdr3O5Qo" TargetMode="External"/><Relationship Id="rId4" Type="http://schemas.openxmlformats.org/officeDocument/2006/relationships/image" Target="../media/image4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5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i.org/10.1098/rsif.2017.0387" TargetMode="External"/><Relationship Id="rId4" Type="http://schemas.openxmlformats.org/officeDocument/2006/relationships/hyperlink" Target="https://doi.org/10.1002/cyto.a.23920" TargetMode="External"/><Relationship Id="rId5" Type="http://schemas.openxmlformats.org/officeDocument/2006/relationships/hyperlink" Target="https://doi.org/10.1038/s41592-018-0049-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data.bits.vib.b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 for Biology</a:t>
            </a:r>
            <a:endParaRPr/>
          </a:p>
        </p:txBody>
      </p:sp>
      <p:sp>
        <p:nvSpPr>
          <p:cNvPr id="107" name="Google Shape;107;p11"/>
          <p:cNvSpPr txBox="1"/>
          <p:nvPr>
            <p:ph idx="1" type="subTitle"/>
          </p:nvPr>
        </p:nvSpPr>
        <p:spPr>
          <a:xfrm>
            <a:off x="424301" y="3756148"/>
            <a:ext cx="9432000" cy="82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Joris Roels</a:t>
            </a:r>
            <a:endParaRPr/>
          </a:p>
        </p:txBody>
      </p:sp>
      <p:sp>
        <p:nvSpPr>
          <p:cNvPr id="108" name="Google Shape;108;p11"/>
          <p:cNvSpPr txBox="1"/>
          <p:nvPr>
            <p:ph idx="2" type="body"/>
          </p:nvPr>
        </p:nvSpPr>
        <p:spPr>
          <a:xfrm>
            <a:off x="8047664" y="6343466"/>
            <a:ext cx="3617400" cy="22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 txBox="1"/>
          <p:nvPr>
            <p:ph idx="3" type="body"/>
          </p:nvPr>
        </p:nvSpPr>
        <p:spPr>
          <a:xfrm>
            <a:off x="5140322" y="6343466"/>
            <a:ext cx="1474200" cy="21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Reinforcement learning</a:t>
            </a:r>
            <a:endParaRPr/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838200" y="1841775"/>
            <a:ext cx="58074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/>
              <a:t>How can an</a:t>
            </a:r>
            <a:r>
              <a:rPr lang="nl-BE" sz="2500"/>
              <a:t> agent take actions in an environment in order to maximize its reward?</a:t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nl-BE" sz="2500"/>
              <a:t>Example</a:t>
            </a:r>
            <a:r>
              <a:rPr lang="nl-BE" sz="2500"/>
              <a:t>: Chess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Agent: decision making algorithm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Action: move a piece to a specific position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Reward: destroy as much pieces as possible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State: playing board state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Environment: all possible board states</a:t>
            </a:r>
            <a:endParaRPr sz="2500"/>
          </a:p>
        </p:txBody>
      </p:sp>
      <p:sp>
        <p:nvSpPr>
          <p:cNvPr id="202" name="Google Shape;202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7077725" y="1039300"/>
            <a:ext cx="4276070" cy="2795825"/>
            <a:chOff x="7077725" y="3958575"/>
            <a:chExt cx="4276070" cy="2795825"/>
          </a:xfrm>
        </p:grpSpPr>
        <p:pic>
          <p:nvPicPr>
            <p:cNvPr id="204" name="Google Shape;20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2075" y="3958575"/>
              <a:ext cx="2441720" cy="239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7175" y="5479775"/>
              <a:ext cx="1305325" cy="876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6" name="Google Shape;206;p20"/>
            <p:cNvCxnSpPr/>
            <p:nvPr/>
          </p:nvCxnSpPr>
          <p:spPr>
            <a:xfrm>
              <a:off x="8407703" y="5918063"/>
              <a:ext cx="378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7829850" y="4550475"/>
              <a:ext cx="0" cy="849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7836400" y="4550475"/>
              <a:ext cx="9876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" name="Google Shape;209;p20"/>
            <p:cNvSpPr txBox="1"/>
            <p:nvPr/>
          </p:nvSpPr>
          <p:spPr>
            <a:xfrm>
              <a:off x="7077725" y="4113875"/>
              <a:ext cx="8577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Reward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State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20"/>
            <p:cNvSpPr txBox="1"/>
            <p:nvPr/>
          </p:nvSpPr>
          <p:spPr>
            <a:xfrm>
              <a:off x="8168000" y="5441063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Action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7401000" y="6277388"/>
              <a:ext cx="857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Agent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20"/>
            <p:cNvSpPr txBox="1"/>
            <p:nvPr/>
          </p:nvSpPr>
          <p:spPr>
            <a:xfrm>
              <a:off x="9279975" y="6277400"/>
              <a:ext cx="1705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Environment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725" y="3835125"/>
            <a:ext cx="4276074" cy="24095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7077775" y="6254975"/>
            <a:ext cx="4276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1997: Deep Blue defeats world champion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Uns</a:t>
            </a:r>
            <a:r>
              <a:rPr lang="nl-BE"/>
              <a:t>upervised learning</a:t>
            </a:r>
            <a:endParaRPr/>
          </a:p>
        </p:txBody>
      </p:sp>
      <p:sp>
        <p:nvSpPr>
          <p:cNvPr id="221" name="Google Shape;221;p21"/>
          <p:cNvSpPr txBox="1"/>
          <p:nvPr>
            <p:ph idx="1" type="body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How can we find structure or patterns in data or even generate new data?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nl-BE"/>
              <a:t>Example</a:t>
            </a:r>
            <a:r>
              <a:rPr lang="nl-BE"/>
              <a:t>: single-cell analysis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nl-BE"/>
              <a:t>Dimensionality reduction</a:t>
            </a:r>
            <a:r>
              <a:rPr lang="nl-BE"/>
              <a:t> of the features (genes)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Cell </a:t>
            </a:r>
            <a:r>
              <a:rPr b="1" lang="nl-BE"/>
              <a:t>clustering</a:t>
            </a:r>
            <a:endParaRPr b="1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Potentially find new cell types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3">
            <a:alphaModFix/>
          </a:blip>
          <a:srcRect b="0" l="0" r="0" t="9494"/>
          <a:stretch/>
        </p:blipFill>
        <p:spPr>
          <a:xfrm>
            <a:off x="6611603" y="3032850"/>
            <a:ext cx="4832425" cy="3083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quot;We're entering an era in which our enemies can make anyone say anything at any point in time.&quot;&#10;&#10;Check out more awesome videos at BuzzFeedVideo!&#10;https://bit.ly/YTbuzzfeedvideo&#10;https://bit.ly/YTbuzzfeedblue1&#10;https://bit.ly/YTbuzzfeedviolet&#10;&#10;GET MORE BUZZFEED:&#10;https://www.buzzfeed.com&#10;https://www.buzzfeed.com/videos&#10;https://www.youtube.com/buzzfeedvideo&#10;https://www.youtube.com/asis&#10;https://www.youtube.com/buzzfeedblue&#10;https://www.youtube.com/buzzfeedviolet&#10;https://www.youtube.com/perolike&#10;https://www.youtube.com/ladylike&#10;&#10;BuzzFeedVideo&#10;BuzzFeed Motion Picture’s flagship channel. Sometimes funny, sometimes serious, always shareable. New videos posted daily!&#10;&#10;Love BuzzFeed? Get the merch! BUY NOW: https://goo.gl/gQKF8m&#10;&#10;Credits: https://www.buzzfeed.com/bfmp/videos/52602&#10;&#10;EXTERNAL CREDITS&#10;Jordan Peele&#10;https://monkeypawproductions.com/" id="224" name="Google Shape;224;p21" title="You Won’t Believe What Obama Says In This Video! 😉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7058" y="365125"/>
            <a:ext cx="3556967" cy="26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/>
        </p:nvSpPr>
        <p:spPr>
          <a:xfrm>
            <a:off x="6821075" y="1336588"/>
            <a:ext cx="10659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orbel"/>
                <a:ea typeface="Corbel"/>
                <a:cs typeface="Corbel"/>
                <a:sym typeface="Corbel"/>
              </a:rPr>
              <a:t>2018: DeepFake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Supervised learning</a:t>
            </a:r>
            <a:endParaRPr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838200" y="1841775"/>
            <a:ext cx="52578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Can we make predictions on data, based on a set of labeled examples?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nl-BE"/>
              <a:t>Example</a:t>
            </a:r>
            <a:r>
              <a:rPr lang="nl-BE"/>
              <a:t>: object detection in images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Annotate a large set of images (ImageNet)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Learn to differentiate between different object classes</a:t>
            </a:r>
            <a:endParaRPr/>
          </a:p>
        </p:txBody>
      </p:sp>
      <p:sp>
        <p:nvSpPr>
          <p:cNvPr id="233" name="Google Shape;233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6248400" y="36925"/>
            <a:ext cx="5105400" cy="6319429"/>
            <a:chOff x="6248400" y="36925"/>
            <a:chExt cx="5105400" cy="6319429"/>
          </a:xfrm>
        </p:grpSpPr>
        <p:pic>
          <p:nvPicPr>
            <p:cNvPr id="235" name="Google Shape;2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8400" y="2954900"/>
              <a:ext cx="5105400" cy="3401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2"/>
            <p:cNvPicPr preferRelativeResize="0"/>
            <p:nvPr/>
          </p:nvPicPr>
          <p:blipFill rotWithShape="1">
            <a:blip r:embed="rId4">
              <a:alphaModFix/>
            </a:blip>
            <a:srcRect b="54747" l="0" r="50965" t="0"/>
            <a:stretch/>
          </p:blipFill>
          <p:spPr>
            <a:xfrm>
              <a:off x="6891289" y="616550"/>
              <a:ext cx="3819626" cy="216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2"/>
            <p:cNvSpPr txBox="1"/>
            <p:nvPr/>
          </p:nvSpPr>
          <p:spPr>
            <a:xfrm>
              <a:off x="6891450" y="36925"/>
              <a:ext cx="38196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>
                  <a:latin typeface="Corbel"/>
                  <a:ea typeface="Corbel"/>
                  <a:cs typeface="Corbel"/>
                  <a:sym typeface="Corbel"/>
                </a:rPr>
                <a:t>2015: ResNet outperforms humans in object detection from images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44" name="Google Shape;244;p23"/>
          <p:cNvSpPr txBox="1"/>
          <p:nvPr>
            <p:ph idx="1" type="body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45" name="Google Shape;245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Feature extraction</a:t>
            </a:r>
            <a:endParaRPr b="1" sz="1900"/>
          </a:p>
        </p:txBody>
      </p:sp>
      <p:sp>
        <p:nvSpPr>
          <p:cNvPr id="247" name="Google Shape;247;p23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Clustering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Regression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Classification</a:t>
            </a:r>
            <a:endParaRPr b="1" sz="1900"/>
          </a:p>
        </p:txBody>
      </p:sp>
      <p:sp>
        <p:nvSpPr>
          <p:cNvPr id="248" name="Google Shape;248;p23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Feature selection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Dimensionality reduction</a:t>
            </a:r>
            <a:endParaRPr sz="1500"/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b="0" l="0" r="0" t="9494"/>
          <a:stretch/>
        </p:blipFill>
        <p:spPr>
          <a:xfrm>
            <a:off x="8232900" y="4689431"/>
            <a:ext cx="2683200" cy="1711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23"/>
          <p:cNvGraphicFramePr/>
          <p:nvPr/>
        </p:nvGraphicFramePr>
        <p:xfrm>
          <a:off x="2441775" y="477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76500"/>
                <a:gridCol w="776500"/>
                <a:gridCol w="776500"/>
                <a:gridCol w="77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Gene 1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Gene N</a:t>
                      </a:r>
                      <a:endParaRPr sz="1300"/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Cell 1</a:t>
                      </a:r>
                      <a:endParaRPr sz="1300"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0.0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0.2</a:t>
                      </a:r>
                      <a:endParaRPr sz="1300"/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Cell M</a:t>
                      </a:r>
                      <a:endParaRPr sz="1300"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0.8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58" name="Google Shape;258;p24"/>
          <p:cNvSpPr txBox="1"/>
          <p:nvPr>
            <p:ph idx="1" type="body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59" name="Google Shape;259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Feature extraction</a:t>
            </a:r>
            <a:endParaRPr b="1" sz="1900"/>
          </a:p>
        </p:txBody>
      </p:sp>
      <p:sp>
        <p:nvSpPr>
          <p:cNvPr id="261" name="Google Shape;261;p24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Clustering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Regression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Classification</a:t>
            </a:r>
            <a:endParaRPr b="1" sz="1900"/>
          </a:p>
        </p:txBody>
      </p:sp>
      <p:sp>
        <p:nvSpPr>
          <p:cNvPr id="262" name="Google Shape;262;p24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Feature selection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Dimensionality reduction</a:t>
            </a:r>
            <a:endParaRPr sz="1500"/>
          </a:p>
        </p:txBody>
      </p:sp>
      <p:grpSp>
        <p:nvGrpSpPr>
          <p:cNvPr id="264" name="Google Shape;264;p24"/>
          <p:cNvGrpSpPr/>
          <p:nvPr/>
        </p:nvGrpSpPr>
        <p:grpSpPr>
          <a:xfrm>
            <a:off x="539021" y="4303125"/>
            <a:ext cx="900822" cy="2219200"/>
            <a:chOff x="838196" y="4303125"/>
            <a:chExt cx="900822" cy="2219200"/>
          </a:xfrm>
        </p:grpSpPr>
        <p:pic>
          <p:nvPicPr>
            <p:cNvPr id="265" name="Google Shape;265;p24"/>
            <p:cNvPicPr preferRelativeResize="0"/>
            <p:nvPr/>
          </p:nvPicPr>
          <p:blipFill rotWithShape="1">
            <a:blip r:embed="rId3">
              <a:alphaModFix/>
            </a:blip>
            <a:srcRect b="0" l="0" r="80901" t="0"/>
            <a:stretch/>
          </p:blipFill>
          <p:spPr>
            <a:xfrm>
              <a:off x="838196" y="4303125"/>
              <a:ext cx="657751" cy="2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3">
              <a:alphaModFix/>
            </a:blip>
            <a:srcRect b="0" l="70327" r="22614" t="0"/>
            <a:stretch/>
          </p:blipFill>
          <p:spPr>
            <a:xfrm>
              <a:off x="1495943" y="4303125"/>
              <a:ext cx="243074" cy="2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4"/>
          <p:cNvSpPr txBox="1"/>
          <p:nvPr/>
        </p:nvSpPr>
        <p:spPr>
          <a:xfrm>
            <a:off x="277225" y="3689175"/>
            <a:ext cx="17328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Stain-free imaging flow-cytometry</a:t>
            </a:r>
            <a:endParaRPr/>
          </a:p>
        </p:txBody>
      </p:sp>
      <p:graphicFrame>
        <p:nvGraphicFramePr>
          <p:cNvPr id="268" name="Google Shape;268;p24"/>
          <p:cNvGraphicFramePr/>
          <p:nvPr/>
        </p:nvGraphicFramePr>
        <p:xfrm>
          <a:off x="2167650" y="477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{B0296EEB-571A-487D-BFBD-1BC7C502A1E6}</a:tableStyleId>
              </a:tblPr>
              <a:tblGrid>
                <a:gridCol w="730850"/>
                <a:gridCol w="730850"/>
                <a:gridCol w="730850"/>
                <a:gridCol w="730850"/>
                <a:gridCol w="73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Size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Shape</a:t>
                      </a:r>
                      <a:endParaRPr sz="1300"/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Texture</a:t>
                      </a:r>
                      <a:endParaRPr sz="1300"/>
                    </a:p>
                  </a:txBody>
                  <a:tcPr marT="91425" marB="91425" marR="91425" marL="91425"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Cell 1</a:t>
                      </a:r>
                      <a:endParaRPr sz="1300"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0.0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0.1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...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Cell M</a:t>
                      </a:r>
                      <a:endParaRPr sz="1300"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0.8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0.5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...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300"/>
                        <a:t>0.4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69" name="Google Shape;269;p24"/>
          <p:cNvSpPr/>
          <p:nvPr/>
        </p:nvSpPr>
        <p:spPr>
          <a:xfrm>
            <a:off x="1518575" y="5397450"/>
            <a:ext cx="5946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900" y="4422822"/>
            <a:ext cx="2683200" cy="209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0" y="0"/>
            <a:ext cx="12192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Lippeveld et.al. Classification of Human White Blood Cells Using Machine Learning for Stain‐Free Imaging Flow Cytometry. Cytometry Part A, 2020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Traditional approaches are based on hand-engineered feature extraction, followed by (shallow) clustering methods or predictors</a:t>
            </a:r>
            <a:endParaRPr/>
          </a:p>
        </p:txBody>
      </p:sp>
      <p:sp>
        <p:nvSpPr>
          <p:cNvPr id="279" name="Google Shape;279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2653175" y="3066850"/>
            <a:ext cx="2683200" cy="10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Feature extraction</a:t>
            </a:r>
            <a:endParaRPr b="1" sz="1900"/>
          </a:p>
        </p:txBody>
      </p:sp>
      <p:sp>
        <p:nvSpPr>
          <p:cNvPr id="281" name="Google Shape;281;p25"/>
          <p:cNvSpPr/>
          <p:nvPr/>
        </p:nvSpPr>
        <p:spPr>
          <a:xfrm>
            <a:off x="8232900" y="3066850"/>
            <a:ext cx="2683200" cy="1056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Clustering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Regression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/>
              <a:t>Classification</a:t>
            </a:r>
            <a:endParaRPr b="1" sz="1900"/>
          </a:p>
        </p:txBody>
      </p:sp>
      <p:sp>
        <p:nvSpPr>
          <p:cNvPr id="282" name="Google Shape;282;p25"/>
          <p:cNvSpPr/>
          <p:nvPr/>
        </p:nvSpPr>
        <p:spPr>
          <a:xfrm>
            <a:off x="5866175" y="3355150"/>
            <a:ext cx="1836900" cy="48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5603688" y="3950750"/>
            <a:ext cx="2361900" cy="71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Feature selection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/>
              <a:t>Dimensionality reduction</a:t>
            </a:r>
            <a:endParaRPr sz="1500"/>
          </a:p>
        </p:txBody>
      </p:sp>
      <p:sp>
        <p:nvSpPr>
          <p:cNvPr id="284" name="Google Shape;284;p25"/>
          <p:cNvSpPr txBox="1"/>
          <p:nvPr>
            <p:ph idx="1" type="body"/>
          </p:nvPr>
        </p:nvSpPr>
        <p:spPr>
          <a:xfrm>
            <a:off x="2653050" y="4315250"/>
            <a:ext cx="2683200" cy="19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Intensity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Contrast (edges)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Correlation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Texture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Shape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  <p:sp>
        <p:nvSpPr>
          <p:cNvPr id="285" name="Google Shape;285;p25"/>
          <p:cNvSpPr txBox="1"/>
          <p:nvPr>
            <p:ph idx="1" type="body"/>
          </p:nvPr>
        </p:nvSpPr>
        <p:spPr>
          <a:xfrm>
            <a:off x="5603700" y="4786050"/>
            <a:ext cx="2361900" cy="19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FCBF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Beam search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PCA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t-SNE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UMAP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  <p:sp>
        <p:nvSpPr>
          <p:cNvPr id="286" name="Google Shape;286;p25"/>
          <p:cNvSpPr txBox="1"/>
          <p:nvPr>
            <p:ph idx="1" type="body"/>
          </p:nvPr>
        </p:nvSpPr>
        <p:spPr>
          <a:xfrm>
            <a:off x="8393550" y="4315250"/>
            <a:ext cx="2361900" cy="19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k-NN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DBSCAN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Least squares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Decision trees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SVM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BE" sz="1800"/>
              <a:t>...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Traditional (un)supervised learning</a:t>
            </a:r>
            <a:endParaRPr/>
          </a:p>
        </p:txBody>
      </p:sp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838200" y="1841775"/>
            <a:ext cx="66414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Limitations of hand-engineered feature extraction: 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Which features are most suitable to separate classes/clusters?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⇒ May require domain expertise!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How do we extract more abstract features?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Shape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Partial objects</a:t>
            </a:r>
            <a:endParaRPr/>
          </a:p>
        </p:txBody>
      </p:sp>
      <p:sp>
        <p:nvSpPr>
          <p:cNvPr id="294" name="Google Shape;294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grpSp>
        <p:nvGrpSpPr>
          <p:cNvPr id="295" name="Google Shape;295;p26"/>
          <p:cNvGrpSpPr/>
          <p:nvPr/>
        </p:nvGrpSpPr>
        <p:grpSpPr>
          <a:xfrm>
            <a:off x="6582135" y="4263108"/>
            <a:ext cx="5366686" cy="1230635"/>
            <a:chOff x="5918341" y="3776450"/>
            <a:chExt cx="5939884" cy="1362075"/>
          </a:xfrm>
        </p:grpSpPr>
        <p:pic>
          <p:nvPicPr>
            <p:cNvPr id="296" name="Google Shape;296;p26"/>
            <p:cNvPicPr preferRelativeResize="0"/>
            <p:nvPr/>
          </p:nvPicPr>
          <p:blipFill rotWithShape="1">
            <a:blip r:embed="rId3">
              <a:alphaModFix/>
            </a:blip>
            <a:srcRect b="0" l="0" r="73380" t="0"/>
            <a:stretch/>
          </p:blipFill>
          <p:spPr>
            <a:xfrm>
              <a:off x="5918341" y="3776450"/>
              <a:ext cx="1645549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6"/>
            <p:cNvPicPr preferRelativeResize="0"/>
            <p:nvPr/>
          </p:nvPicPr>
          <p:blipFill rotWithShape="1">
            <a:blip r:embed="rId3">
              <a:alphaModFix/>
            </a:blip>
            <a:srcRect b="0" l="29598" r="35159" t="0"/>
            <a:stretch/>
          </p:blipFill>
          <p:spPr>
            <a:xfrm>
              <a:off x="7629350" y="3776450"/>
              <a:ext cx="2178476" cy="1362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6"/>
            <p:cNvPicPr preferRelativeResize="0"/>
            <p:nvPr/>
          </p:nvPicPr>
          <p:blipFill rotWithShape="1">
            <a:blip r:embed="rId3">
              <a:alphaModFix/>
            </a:blip>
            <a:srcRect b="0" l="67890" r="0" t="0"/>
            <a:stretch/>
          </p:blipFill>
          <p:spPr>
            <a:xfrm>
              <a:off x="9873275" y="3776450"/>
              <a:ext cx="1984950" cy="1362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950" y="1911525"/>
            <a:ext cx="3550225" cy="213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838200" y="1841775"/>
            <a:ext cx="53049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Automation of feature extraction: 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 learning instead of “manual” feature extraction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Features are hierarchically represented in layers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Increase the capacity of the model by using many layers</a:t>
            </a:r>
            <a:endParaRPr/>
          </a:p>
        </p:txBody>
      </p:sp>
      <p:sp>
        <p:nvSpPr>
          <p:cNvPr id="307" name="Google Shape;307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b="0" l="6978" r="6970" t="0"/>
          <a:stretch/>
        </p:blipFill>
        <p:spPr>
          <a:xfrm>
            <a:off x="6143125" y="365125"/>
            <a:ext cx="5425725" cy="57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</a:t>
            </a:r>
            <a:r>
              <a:rPr lang="nl-BE"/>
              <a:t> Learning</a:t>
            </a:r>
            <a:endParaRPr/>
          </a:p>
        </p:txBody>
      </p:sp>
      <p:sp>
        <p:nvSpPr>
          <p:cNvPr id="315" name="Google Shape;315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7900725" y="2206113"/>
            <a:ext cx="2683200" cy="426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Supervised learning</a:t>
            </a:r>
            <a:endParaRPr sz="1800"/>
          </a:p>
        </p:txBody>
      </p: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b="15320" l="5470" r="54917" t="15355"/>
          <a:stretch/>
        </p:blipFill>
        <p:spPr>
          <a:xfrm>
            <a:off x="7928675" y="4068988"/>
            <a:ext cx="2554513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7889425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Prediction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4754400" y="2206113"/>
            <a:ext cx="2683200" cy="426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Unsupervised learning</a:t>
            </a:r>
            <a:endParaRPr sz="1800"/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 b="15410" l="54407" r="7715" t="15265"/>
          <a:stretch/>
        </p:blipFill>
        <p:spPr>
          <a:xfrm>
            <a:off x="4874611" y="4068988"/>
            <a:ext cx="244277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 txBox="1"/>
          <p:nvPr/>
        </p:nvSpPr>
        <p:spPr>
          <a:xfrm>
            <a:off x="4754388" y="3510588"/>
            <a:ext cx="2683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Exploration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1619375" y="2206113"/>
            <a:ext cx="2683200" cy="426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R</a:t>
            </a:r>
            <a:r>
              <a:rPr lang="nl-BE" sz="1800"/>
              <a:t>einforcement learning</a:t>
            </a:r>
            <a:endParaRPr sz="1800"/>
          </a:p>
        </p:txBody>
      </p:sp>
      <p:pic>
        <p:nvPicPr>
          <p:cNvPr id="323" name="Google Shape;323;p28"/>
          <p:cNvPicPr preferRelativeResize="0"/>
          <p:nvPr/>
        </p:nvPicPr>
        <p:blipFill rotWithShape="1">
          <a:blip r:embed="rId4">
            <a:alphaModFix/>
          </a:blip>
          <a:srcRect b="7783" l="29568" r="5186" t="5919"/>
          <a:stretch/>
        </p:blipFill>
        <p:spPr>
          <a:xfrm>
            <a:off x="1792188" y="4068988"/>
            <a:ext cx="2337587" cy="17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/>
        </p:nvSpPr>
        <p:spPr>
          <a:xfrm>
            <a:off x="1619300" y="3364813"/>
            <a:ext cx="26832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>
                <a:latin typeface="Corbel"/>
                <a:ea typeface="Corbel"/>
                <a:cs typeface="Corbel"/>
                <a:sym typeface="Corbel"/>
              </a:rPr>
              <a:t>Reward oriented decision making</a:t>
            </a:r>
            <a:endParaRPr sz="1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7894975" y="2684063"/>
            <a:ext cx="1317600" cy="62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6" name="Google Shape;326;p28"/>
          <p:cNvSpPr/>
          <p:nvPr/>
        </p:nvSpPr>
        <p:spPr>
          <a:xfrm>
            <a:off x="4757125" y="2684063"/>
            <a:ext cx="1317600" cy="62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7" name="Google Shape;327;p28"/>
          <p:cNvSpPr/>
          <p:nvPr/>
        </p:nvSpPr>
        <p:spPr>
          <a:xfrm>
            <a:off x="1619275" y="2684063"/>
            <a:ext cx="1317600" cy="62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Deep</a:t>
            </a:r>
            <a:endParaRPr sz="1900"/>
          </a:p>
        </p:txBody>
      </p:sp>
      <p:sp>
        <p:nvSpPr>
          <p:cNvPr id="328" name="Google Shape;328;p28"/>
          <p:cNvSpPr/>
          <p:nvPr/>
        </p:nvSpPr>
        <p:spPr>
          <a:xfrm>
            <a:off x="2979425" y="2684063"/>
            <a:ext cx="1317600" cy="62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29" name="Google Shape;329;p28"/>
          <p:cNvSpPr/>
          <p:nvPr/>
        </p:nvSpPr>
        <p:spPr>
          <a:xfrm>
            <a:off x="6111625" y="2684063"/>
            <a:ext cx="1317600" cy="62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0" name="Google Shape;330;p28"/>
          <p:cNvSpPr/>
          <p:nvPr/>
        </p:nvSpPr>
        <p:spPr>
          <a:xfrm>
            <a:off x="9255125" y="2684063"/>
            <a:ext cx="1317600" cy="62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Shallow</a:t>
            </a:r>
            <a:endParaRPr sz="1900"/>
          </a:p>
        </p:txBody>
      </p:sp>
      <p:sp>
        <p:nvSpPr>
          <p:cNvPr id="331" name="Google Shape;331;p28"/>
          <p:cNvSpPr/>
          <p:nvPr/>
        </p:nvSpPr>
        <p:spPr>
          <a:xfrm>
            <a:off x="4679675" y="2102688"/>
            <a:ext cx="6008700" cy="3841800"/>
          </a:xfrm>
          <a:prstGeom prst="roundRect">
            <a:avLst>
              <a:gd fmla="val 3603" name="adj"/>
            </a:avLst>
          </a:prstGeom>
          <a:solidFill>
            <a:srgbClr val="D9EAD3">
              <a:alpha val="29610"/>
            </a:srgbClr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1522975" y="2102688"/>
            <a:ext cx="2889000" cy="3841800"/>
          </a:xfrm>
          <a:prstGeom prst="roundRect">
            <a:avLst>
              <a:gd fmla="val 3603" name="adj"/>
            </a:avLst>
          </a:prstGeom>
          <a:solidFill>
            <a:srgbClr val="F4CCCC">
              <a:alpha val="42460"/>
            </a:srgbClr>
          </a:solidFill>
          <a:ln cap="flat" cmpd="sng" w="3810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</a:t>
            </a:r>
            <a:endParaRPr/>
          </a:p>
        </p:txBody>
      </p:sp>
      <p:sp>
        <p:nvSpPr>
          <p:cNvPr id="339" name="Google Shape;339;p29"/>
          <p:cNvSpPr txBox="1"/>
          <p:nvPr>
            <p:ph idx="1" type="body"/>
          </p:nvPr>
        </p:nvSpPr>
        <p:spPr>
          <a:xfrm>
            <a:off x="838200" y="1841775"/>
            <a:ext cx="45285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Why haven’t we done this before?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⇒ Two things were missing: 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Large amounts of data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ImageNet, AudioSet, ...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Computational resources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Many operations in deep learning techniques can exploit parallel computing (ideal for GPUs)</a:t>
            </a:r>
            <a:endParaRPr/>
          </a:p>
        </p:txBody>
      </p:sp>
      <p:sp>
        <p:nvSpPr>
          <p:cNvPr id="340" name="Google Shape;340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grpSp>
        <p:nvGrpSpPr>
          <p:cNvPr id="341" name="Google Shape;341;p29"/>
          <p:cNvGrpSpPr/>
          <p:nvPr/>
        </p:nvGrpSpPr>
        <p:grpSpPr>
          <a:xfrm>
            <a:off x="5366700" y="3125550"/>
            <a:ext cx="6585475" cy="3181800"/>
            <a:chOff x="5366700" y="3125550"/>
            <a:chExt cx="6585475" cy="3181800"/>
          </a:xfrm>
        </p:grpSpPr>
        <p:pic>
          <p:nvPicPr>
            <p:cNvPr id="342" name="Google Shape;34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66700" y="3125550"/>
              <a:ext cx="4182576" cy="3181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3" name="Google Shape;343;p29"/>
            <p:cNvGrpSpPr/>
            <p:nvPr/>
          </p:nvGrpSpPr>
          <p:grpSpPr>
            <a:xfrm>
              <a:off x="9549274" y="3156287"/>
              <a:ext cx="2402901" cy="3120325"/>
              <a:chOff x="9549274" y="3048025"/>
              <a:chExt cx="2402901" cy="3120325"/>
            </a:xfrm>
          </p:grpSpPr>
          <p:pic>
            <p:nvPicPr>
              <p:cNvPr id="344" name="Google Shape;344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549274" y="3526200"/>
                <a:ext cx="2198949" cy="994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279000" y="3048025"/>
                <a:ext cx="673175" cy="673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777325" y="5572450"/>
                <a:ext cx="956125" cy="595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17293" r="17300" t="0"/>
              <a:stretch/>
            </p:blipFill>
            <p:spPr>
              <a:xfrm>
                <a:off x="9943688" y="4614149"/>
                <a:ext cx="1804526" cy="1554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8" name="Google Shape;348;p29"/>
          <p:cNvGrpSpPr/>
          <p:nvPr/>
        </p:nvGrpSpPr>
        <p:grpSpPr>
          <a:xfrm>
            <a:off x="5298175" y="365123"/>
            <a:ext cx="6393200" cy="2647876"/>
            <a:chOff x="5298175" y="365123"/>
            <a:chExt cx="6393200" cy="2647876"/>
          </a:xfrm>
        </p:grpSpPr>
        <p:pic>
          <p:nvPicPr>
            <p:cNvPr id="349" name="Google Shape;34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98175" y="365125"/>
              <a:ext cx="4098276" cy="1639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39976" y="1299600"/>
              <a:ext cx="2570099" cy="1713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9"/>
            <p:cNvGrpSpPr/>
            <p:nvPr/>
          </p:nvGrpSpPr>
          <p:grpSpPr>
            <a:xfrm>
              <a:off x="9549273" y="365123"/>
              <a:ext cx="2142102" cy="657352"/>
              <a:chOff x="9549273" y="365123"/>
              <a:chExt cx="2142102" cy="657352"/>
            </a:xfrm>
          </p:grpSpPr>
          <p:pic>
            <p:nvPicPr>
              <p:cNvPr id="352" name="Google Shape;352;p2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9549273" y="365123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0291650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1034025" y="365125"/>
                <a:ext cx="657350" cy="657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5" name="Google Shape;355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98176" y="2232025"/>
              <a:ext cx="1667350" cy="51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88450" y="2271688"/>
              <a:ext cx="1828605" cy="437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About me...</a:t>
            </a:r>
            <a:endParaRPr/>
          </a:p>
        </p:txBody>
      </p:sp>
      <p:sp>
        <p:nvSpPr>
          <p:cNvPr id="116" name="Google Shape;116;p12"/>
          <p:cNvSpPr txBox="1"/>
          <p:nvPr>
            <p:ph idx="1" type="body"/>
          </p:nvPr>
        </p:nvSpPr>
        <p:spPr>
          <a:xfrm>
            <a:off x="838200" y="1841775"/>
            <a:ext cx="62412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500"/>
              <a:t>Joris Roels, PhD</a:t>
            </a:r>
            <a:endParaRPr sz="2500"/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PhD in Engineering since May 2019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/>
              <a:t>Image segmentation of EM images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/>
              <a:t>Visiting researcher at EMBL in 2018</a:t>
            </a:r>
            <a:endParaRPr sz="21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Currently postdoctoral researcher: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/>
              <a:t>Data mining and modeling for biomedicine (Saeys lab, VIB)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/>
              <a:t>BioImaging Core, VIB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/>
              <a:t>Machine learning techniques for large-scale biomedical image analysis</a:t>
            </a:r>
            <a:endParaRPr sz="21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nl-BE" sz="2500"/>
              <a:t>Contact: 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 u="sng">
                <a:solidFill>
                  <a:schemeClr val="hlink"/>
                </a:solidFill>
                <a:hlinkClick r:id="rId3"/>
              </a:rPr>
              <a:t>joris.roels@ugent.vib.be</a:t>
            </a:r>
            <a:r>
              <a:rPr lang="nl-BE" sz="2100"/>
              <a:t>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nl-BE" sz="2100" u="sng">
                <a:solidFill>
                  <a:schemeClr val="hlink"/>
                </a:solidFill>
                <a:hlinkClick r:id="rId4"/>
              </a:rPr>
              <a:t>https://jorisroels.github.io/</a:t>
            </a:r>
            <a:r>
              <a:rPr lang="nl-BE" sz="2100"/>
              <a:t> </a:t>
            </a:r>
            <a:endParaRPr sz="2100"/>
          </a:p>
        </p:txBody>
      </p:sp>
      <p:sp>
        <p:nvSpPr>
          <p:cNvPr id="117" name="Google Shape;117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18" name="Google Shape;11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400" y="1841775"/>
            <a:ext cx="4274401" cy="427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2"/>
          <p:cNvGrpSpPr/>
          <p:nvPr/>
        </p:nvGrpSpPr>
        <p:grpSpPr>
          <a:xfrm>
            <a:off x="7079529" y="626382"/>
            <a:ext cx="4274477" cy="803205"/>
            <a:chOff x="7135271" y="898442"/>
            <a:chExt cx="4220456" cy="793054"/>
          </a:xfrm>
        </p:grpSpPr>
        <p:pic>
          <p:nvPicPr>
            <p:cNvPr id="120" name="Google Shape;120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9635" y="898442"/>
              <a:ext cx="2256092" cy="793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35271" y="898446"/>
              <a:ext cx="1964365" cy="79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Autonomous driving</a:t>
            </a:r>
            <a:endParaRPr/>
          </a:p>
        </p:txBody>
      </p:sp>
      <p:sp>
        <p:nvSpPr>
          <p:cNvPr id="363" name="Google Shape;363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descr="https://ts.la/FSD" id="364" name="Google Shape;364;p30" title="Full Self-Driv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650" y="1690825"/>
            <a:ext cx="6220700" cy="46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Google autocomplete</a:t>
            </a:r>
            <a:endParaRPr/>
          </a:p>
        </p:txBody>
      </p:sp>
      <p:sp>
        <p:nvSpPr>
          <p:cNvPr id="371" name="Google Shape;371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72" name="Google Shape;3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4975" y="1690825"/>
            <a:ext cx="6382056" cy="46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Applications: Health Care</a:t>
            </a:r>
            <a:endParaRPr/>
          </a:p>
        </p:txBody>
      </p:sp>
      <p:sp>
        <p:nvSpPr>
          <p:cNvPr id="379" name="Google Shape;379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285" y="1690825"/>
            <a:ext cx="6207428" cy="4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/>
          <p:nvPr>
            <p:ph idx="1" type="body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Protein secondary structure prediction</a:t>
            </a:r>
            <a:endParaRPr/>
          </a:p>
        </p:txBody>
      </p:sp>
      <p:sp>
        <p:nvSpPr>
          <p:cNvPr id="387" name="Google Shape;387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88" name="Google Shape;388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3">
            <a:alphaModFix/>
          </a:blip>
          <a:srcRect b="0" l="0" r="0" t="23500"/>
          <a:stretch/>
        </p:blipFill>
        <p:spPr>
          <a:xfrm>
            <a:off x="6662425" y="2322250"/>
            <a:ext cx="4818382" cy="403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4">
            <a:alphaModFix/>
          </a:blip>
          <a:srcRect b="0" l="17171" r="17164" t="0"/>
          <a:stretch/>
        </p:blipFill>
        <p:spPr>
          <a:xfrm>
            <a:off x="1299700" y="2534975"/>
            <a:ext cx="4709126" cy="40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/>
          <p:nvPr>
            <p:ph idx="1" type="body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Neuron reconstruction in brain EM data</a:t>
            </a:r>
            <a:endParaRPr/>
          </a:p>
        </p:txBody>
      </p:sp>
      <p:sp>
        <p:nvSpPr>
          <p:cNvPr id="397" name="Google Shape;397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Applications in biology</a:t>
            </a:r>
            <a:endParaRPr/>
          </a:p>
        </p:txBody>
      </p:sp>
      <p:sp>
        <p:nvSpPr>
          <p:cNvPr id="398" name="Google Shape;398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599000"/>
            <a:ext cx="4601299" cy="47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/>
          <p:nvPr/>
        </p:nvSpPr>
        <p:spPr>
          <a:xfrm>
            <a:off x="0" y="0"/>
            <a:ext cx="121920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Januszewski</a:t>
            </a:r>
            <a:r>
              <a:rPr lang="nl-BE" sz="1200"/>
              <a:t> et.al. </a:t>
            </a:r>
            <a:r>
              <a:rPr lang="nl-BE" sz="1200"/>
              <a:t>High-precision automated reconstruction of neurons with flood-filling networks</a:t>
            </a:r>
            <a:r>
              <a:rPr lang="nl-BE" sz="1200"/>
              <a:t>. Nature Methods, 2018</a:t>
            </a:r>
            <a:endParaRPr sz="1200"/>
          </a:p>
        </p:txBody>
      </p:sp>
      <p:grpSp>
        <p:nvGrpSpPr>
          <p:cNvPr id="401" name="Google Shape;401;p34"/>
          <p:cNvGrpSpPr/>
          <p:nvPr/>
        </p:nvGrpSpPr>
        <p:grpSpPr>
          <a:xfrm>
            <a:off x="1447424" y="2525695"/>
            <a:ext cx="4995393" cy="3903639"/>
            <a:chOff x="1447424" y="2525695"/>
            <a:chExt cx="4995393" cy="3903639"/>
          </a:xfrm>
        </p:grpSpPr>
        <p:pic>
          <p:nvPicPr>
            <p:cNvPr id="402" name="Google Shape;402;p34"/>
            <p:cNvPicPr preferRelativeResize="0"/>
            <p:nvPr/>
          </p:nvPicPr>
          <p:blipFill rotWithShape="1">
            <a:blip r:embed="rId4">
              <a:alphaModFix/>
            </a:blip>
            <a:srcRect b="1418" l="1408" r="1418" t="1408"/>
            <a:stretch/>
          </p:blipFill>
          <p:spPr>
            <a:xfrm>
              <a:off x="1447424" y="2525695"/>
              <a:ext cx="2656755" cy="2641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4"/>
            <p:cNvPicPr preferRelativeResize="0"/>
            <p:nvPr/>
          </p:nvPicPr>
          <p:blipFill rotWithShape="1">
            <a:blip r:embed="rId5">
              <a:alphaModFix/>
            </a:blip>
            <a:srcRect b="1418" l="1408" r="1418" t="1408"/>
            <a:stretch/>
          </p:blipFill>
          <p:spPr>
            <a:xfrm>
              <a:off x="3786062" y="3764973"/>
              <a:ext cx="2656755" cy="2664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4"/>
            <p:cNvSpPr/>
            <p:nvPr/>
          </p:nvSpPr>
          <p:spPr>
            <a:xfrm rot="5400000">
              <a:off x="3979732" y="3404990"/>
              <a:ext cx="513711" cy="513711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Deep learning: pros &amp; cons</a:t>
            </a:r>
            <a:endParaRPr/>
          </a:p>
        </p:txBody>
      </p:sp>
      <p:sp>
        <p:nvSpPr>
          <p:cNvPr id="411" name="Google Shape;411;p35"/>
          <p:cNvSpPr txBox="1"/>
          <p:nvPr>
            <p:ph idx="1" type="body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State-of-the-art performance in most domains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Existing frameworks make implementation relatively easy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Keras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TensorFlow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PyTorch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Large user-community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Code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Pre-trained models</a:t>
            </a:r>
            <a:endParaRPr/>
          </a:p>
        </p:txBody>
      </p:sp>
      <p:sp>
        <p:nvSpPr>
          <p:cNvPr id="412" name="Google Shape;412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413" name="Google Shape;413;p35"/>
          <p:cNvSpPr txBox="1"/>
          <p:nvPr>
            <p:ph idx="2" type="body"/>
          </p:nvPr>
        </p:nvSpPr>
        <p:spPr>
          <a:xfrm>
            <a:off x="6172200" y="1825625"/>
            <a:ext cx="5181600" cy="42978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Requires lots of (labeled) data!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Computationally expensive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Typically requires GPU(s)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Training can be time-consuming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Model finetuning requires expertise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Extracted features are hard to interpret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Still lacking some theoretical fundaments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References</a:t>
            </a:r>
            <a:endParaRPr/>
          </a:p>
        </p:txBody>
      </p:sp>
      <p:sp>
        <p:nvSpPr>
          <p:cNvPr id="425" name="Google Shape;425;p37"/>
          <p:cNvSpPr txBox="1"/>
          <p:nvPr>
            <p:ph idx="1" type="body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Ching, T., Himmelstein, D. S., Beaulieu-Jones, B. K., Kalinin, A. A., Do, B. T., Way, G. P., Ferrero, E., Agapow, P. M., Zietz, M., Hoffman, M. M., Xie, W., Rosen, G. L., Lengerich, B. J., Israeli, J., Lanchantin, J., Woloszynek, S., Carpenter, A. E., Shrikumar, A., Xu, J., … Greene, C. S. (2018). Opportunities and obstacles for deep learning in biology and medicine. Journal of the Royal Society Interface, 15(141). </a:t>
            </a:r>
            <a:r>
              <a:rPr lang="nl-BE" sz="2000" u="sng">
                <a:solidFill>
                  <a:schemeClr val="hlink"/>
                </a:solidFill>
                <a:hlinkClick r:id="rId3"/>
              </a:rPr>
              <a:t>https://doi.org/10.1098/rsif.2017.0387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Lippeveld, M., Knill, C., Ladlow, E., Fuller, A., Michaelis, L. J., Saeys, Y., Filby, A., &amp; Peralta, D. (2020). Classification of Human White Blood Cells Using Machine Learning for Stain‐Free Imaging Flow Cytometry. Cytometry Part A, 97(3), 308–319. </a:t>
            </a:r>
            <a:r>
              <a:rPr lang="nl-BE" sz="2000" u="sng">
                <a:solidFill>
                  <a:schemeClr val="hlink"/>
                </a:solidFill>
                <a:hlinkClick r:id="rId4"/>
              </a:rPr>
              <a:t>https://doi.org/10.1002/cyto.a.23920</a:t>
            </a:r>
            <a:r>
              <a:rPr lang="nl-BE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nl-BE" sz="2000"/>
              <a:t>Januszewski, M., Kornfeld, J., Li, P. H., Pope, A., Blakely, T., Lindsey, L., Maitin-Shepard, J., Tyka, M., Denk, W., &amp; Jain, V. (2018). High-precision automated reconstruction of neurons with flood-filling networks. Nature Methods, 15(8), 605–610. </a:t>
            </a:r>
            <a:r>
              <a:rPr lang="nl-BE" sz="2000" u="sng">
                <a:solidFill>
                  <a:schemeClr val="hlink"/>
                </a:solidFill>
                <a:hlinkClick r:id="rId5"/>
              </a:rPr>
              <a:t>https://doi.org/10.1038/s41592-018-0049-4</a:t>
            </a:r>
            <a:r>
              <a:rPr lang="nl-BE" sz="2000"/>
              <a:t> </a:t>
            </a:r>
            <a:endParaRPr sz="2000"/>
          </a:p>
        </p:txBody>
      </p:sp>
      <p:sp>
        <p:nvSpPr>
          <p:cNvPr id="426" name="Google Shape;426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Goals of this workshop</a:t>
            </a:r>
            <a:endParaRPr/>
          </a:p>
        </p:txBody>
      </p: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Understand the theory behind neural networks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G</a:t>
            </a:r>
            <a:r>
              <a:rPr lang="nl-BE"/>
              <a:t>et acquainted with recent deep learning techniques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they capable of? 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What are their limitations?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Obtain practical experience with deep learning algorithms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Get familiar with deep learning frameworks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Data pre-processing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Implement deep learning architectures and training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Hyper parameter tuning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Emphasize on biomedical use-cases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You are welcome to use your own data (but let us know)</a:t>
            </a:r>
            <a:endParaRPr/>
          </a:p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Practical information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Theory lectures: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In group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>
                <a:solidFill>
                  <a:schemeClr val="dk1"/>
                </a:solidFill>
              </a:rPr>
              <a:t>Slides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Raise your hand if you have a question!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Exercises: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In group discussion &amp; break-out sessions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Google Colab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Python notebooks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Solved notebooks will be distributed at the end of each exercise session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All course material available online: </a:t>
            </a:r>
            <a:r>
              <a:rPr lang="nl-BE" sz="2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www.data.bits.vib.be</a:t>
            </a:r>
            <a:endParaRPr/>
          </a:p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Agenda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838200" y="1825625"/>
            <a:ext cx="5181600" cy="429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Day 1: 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Introduction to Deep Learning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Neural Networks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Convolutional Neural Networks for Classification &amp; Segmentation</a:t>
            </a:r>
            <a:endParaRPr/>
          </a:p>
        </p:txBody>
      </p:sp>
      <p:sp>
        <p:nvSpPr>
          <p:cNvPr id="145" name="Google Shape;145;p15"/>
          <p:cNvSpPr txBox="1"/>
          <p:nvPr>
            <p:ph idx="2" type="body"/>
          </p:nvPr>
        </p:nvSpPr>
        <p:spPr>
          <a:xfrm>
            <a:off x="6172200" y="1825625"/>
            <a:ext cx="5384100" cy="429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Day 2: 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Recurrent Neural Networks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Unsupervised Neural Networks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Generative Neural Networks</a:t>
            </a:r>
            <a:endParaRPr/>
          </a:p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50" y="4448970"/>
            <a:ext cx="3124800" cy="1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125" y="3815375"/>
            <a:ext cx="2749479" cy="14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5">
            <a:alphaModFix/>
          </a:blip>
          <a:srcRect b="16248" l="0" r="0" t="7896"/>
          <a:stretch/>
        </p:blipFill>
        <p:spPr>
          <a:xfrm>
            <a:off x="8610600" y="3767150"/>
            <a:ext cx="2743201" cy="154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6">
            <a:alphaModFix/>
          </a:blip>
          <a:srcRect b="0" l="5669" r="2738" t="27341"/>
          <a:stretch/>
        </p:blipFill>
        <p:spPr>
          <a:xfrm>
            <a:off x="7071700" y="5311825"/>
            <a:ext cx="346058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6750" y="5385425"/>
            <a:ext cx="2097551" cy="13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975" y="5530800"/>
            <a:ext cx="226273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graphicFrame>
        <p:nvGraphicFramePr>
          <p:cNvPr id="159" name="Google Shape;159;p16"/>
          <p:cNvGraphicFramePr/>
          <p:nvPr/>
        </p:nvGraphicFramePr>
        <p:xfrm>
          <a:off x="2602300" y="-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{B868D6B8-861F-40B4-BE25-C84FF3CF444A}</a:tableStyleId>
              </a:tblPr>
              <a:tblGrid>
                <a:gridCol w="387450"/>
                <a:gridCol w="2905925"/>
                <a:gridCol w="400650"/>
                <a:gridCol w="387450"/>
                <a:gridCol w="2905925"/>
              </a:tblGrid>
              <a:tr h="2518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200"/>
                        <a:t>DAY 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rowSpan="3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200"/>
                        <a:t>DAY 2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Introduction to Deep Learning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Recurrent Neural Networks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Neural Networks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09:45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518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Neural Networks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10:45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11:45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Lunch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Lunch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12:45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Convolutional Neural Networks for Classification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Unsupervised Neural Networks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13:45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14:45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518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Break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Convolutional Neural Networks for Segmentation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Generative Neural Networks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15:45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16:00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/>
                        <a:t>Exercises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16:30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  <a:tr h="2034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800"/>
                        <a:t>16:45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ctrTitle"/>
          </p:nvPr>
        </p:nvSpPr>
        <p:spPr>
          <a:xfrm>
            <a:off x="437702" y="1276473"/>
            <a:ext cx="94185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Introduction to Deep Learning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838200" y="1841775"/>
            <a:ext cx="53586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600"/>
              <a:t>Artificial intelligence (AI):  simulation of human intelligence in machines that are programmed to think like humans and mimic their actions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/>
              <a:t>Machine learning is only a part of what AI covers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nl-BE" sz="2600"/>
              <a:t>Not all branches are completely distinct</a:t>
            </a:r>
            <a:endParaRPr sz="26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/>
              <a:t>Computer vision &amp; machine learning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/>
              <a:t>Fuzzy logic &amp; robotics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BE" sz="2200"/>
              <a:t>…</a:t>
            </a:r>
            <a:r>
              <a:rPr lang="nl-BE" sz="2200"/>
              <a:t> </a:t>
            </a:r>
            <a:endParaRPr sz="2200"/>
          </a:p>
        </p:txBody>
      </p:sp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99" y="1841775"/>
            <a:ext cx="5156998" cy="42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Artificial Intelligence &amp; Machine Learning</a:t>
            </a:r>
            <a:endParaRPr/>
          </a:p>
        </p:txBody>
      </p:sp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838200" y="1841787"/>
            <a:ext cx="10515600" cy="42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Machine learning (ML) is the study of computer algorithms that improve automatically through experience</a:t>
            </a:r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7889425" y="2983225"/>
            <a:ext cx="2694500" cy="3635400"/>
            <a:chOff x="1262200" y="2983225"/>
            <a:chExt cx="2694500" cy="3635400"/>
          </a:xfrm>
        </p:grpSpPr>
        <p:sp>
          <p:nvSpPr>
            <p:cNvPr id="184" name="Google Shape;184;p19"/>
            <p:cNvSpPr/>
            <p:nvPr/>
          </p:nvSpPr>
          <p:spPr>
            <a:xfrm>
              <a:off x="1273500" y="2983225"/>
              <a:ext cx="2683200" cy="1056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l-BE" sz="1900"/>
                <a:t>Supervised learning</a:t>
              </a:r>
              <a:endParaRPr b="1" sz="1900"/>
            </a:p>
          </p:txBody>
        </p:sp>
        <p:pic>
          <p:nvPicPr>
            <p:cNvPr id="185" name="Google Shape;185;p19"/>
            <p:cNvPicPr preferRelativeResize="0"/>
            <p:nvPr/>
          </p:nvPicPr>
          <p:blipFill rotWithShape="1">
            <a:blip r:embed="rId3">
              <a:alphaModFix/>
            </a:blip>
            <a:srcRect b="15320" l="5470" r="54917" t="15355"/>
            <a:stretch/>
          </p:blipFill>
          <p:spPr>
            <a:xfrm>
              <a:off x="1301450" y="4846100"/>
              <a:ext cx="2554514" cy="177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19"/>
            <p:cNvSpPr txBox="1"/>
            <p:nvPr/>
          </p:nvSpPr>
          <p:spPr>
            <a:xfrm>
              <a:off x="1262200" y="4287700"/>
              <a:ext cx="26832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900">
                  <a:latin typeface="Corbel"/>
                  <a:ea typeface="Corbel"/>
                  <a:cs typeface="Corbel"/>
                  <a:sym typeface="Corbel"/>
                </a:rPr>
                <a:t>Prediction</a:t>
              </a:r>
              <a:endParaRPr sz="1900"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87" name="Google Shape;187;p19"/>
          <p:cNvGrpSpPr/>
          <p:nvPr/>
        </p:nvGrpSpPr>
        <p:grpSpPr>
          <a:xfrm>
            <a:off x="4754388" y="2983225"/>
            <a:ext cx="2683213" cy="3635400"/>
            <a:chOff x="4754388" y="2983225"/>
            <a:chExt cx="2683213" cy="3635400"/>
          </a:xfrm>
        </p:grpSpPr>
        <p:sp>
          <p:nvSpPr>
            <p:cNvPr id="188" name="Google Shape;188;p19"/>
            <p:cNvSpPr/>
            <p:nvPr/>
          </p:nvSpPr>
          <p:spPr>
            <a:xfrm>
              <a:off x="4754400" y="2983225"/>
              <a:ext cx="2683200" cy="1056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l-BE" sz="1900"/>
                <a:t>Uns</a:t>
              </a:r>
              <a:r>
                <a:rPr b="1" lang="nl-BE" sz="1900"/>
                <a:t>upervised learning</a:t>
              </a:r>
              <a:endParaRPr b="1" sz="1900"/>
            </a:p>
          </p:txBody>
        </p:sp>
        <p:pic>
          <p:nvPicPr>
            <p:cNvPr id="189" name="Google Shape;189;p19"/>
            <p:cNvPicPr preferRelativeResize="0"/>
            <p:nvPr/>
          </p:nvPicPr>
          <p:blipFill rotWithShape="1">
            <a:blip r:embed="rId3">
              <a:alphaModFix/>
            </a:blip>
            <a:srcRect b="15410" l="54407" r="7715" t="15265"/>
            <a:stretch/>
          </p:blipFill>
          <p:spPr>
            <a:xfrm>
              <a:off x="4874611" y="4846100"/>
              <a:ext cx="2442777" cy="177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19"/>
            <p:cNvSpPr txBox="1"/>
            <p:nvPr/>
          </p:nvSpPr>
          <p:spPr>
            <a:xfrm>
              <a:off x="4754388" y="4287700"/>
              <a:ext cx="2683200" cy="4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900">
                  <a:latin typeface="Corbel"/>
                  <a:ea typeface="Corbel"/>
                  <a:cs typeface="Corbel"/>
                  <a:sym typeface="Corbel"/>
                </a:rPr>
                <a:t>Exploration</a:t>
              </a:r>
              <a:endParaRPr sz="1900"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1619300" y="2983225"/>
            <a:ext cx="2683275" cy="3635401"/>
            <a:chOff x="8235225" y="2983225"/>
            <a:chExt cx="2683275" cy="3635401"/>
          </a:xfrm>
        </p:grpSpPr>
        <p:sp>
          <p:nvSpPr>
            <p:cNvPr id="192" name="Google Shape;192;p19"/>
            <p:cNvSpPr/>
            <p:nvPr/>
          </p:nvSpPr>
          <p:spPr>
            <a:xfrm>
              <a:off x="8235300" y="2983225"/>
              <a:ext cx="2683200" cy="1056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l-BE" sz="1900"/>
                <a:t>Reinforcement</a:t>
              </a:r>
              <a:r>
                <a:rPr b="1" lang="nl-BE" sz="1900"/>
                <a:t> learning</a:t>
              </a:r>
              <a:endParaRPr b="1" sz="1900"/>
            </a:p>
          </p:txBody>
        </p:sp>
        <p:pic>
          <p:nvPicPr>
            <p:cNvPr id="193" name="Google Shape;193;p19"/>
            <p:cNvPicPr preferRelativeResize="0"/>
            <p:nvPr/>
          </p:nvPicPr>
          <p:blipFill rotWithShape="1">
            <a:blip r:embed="rId4">
              <a:alphaModFix/>
            </a:blip>
            <a:srcRect b="7783" l="29568" r="5186" t="5919"/>
            <a:stretch/>
          </p:blipFill>
          <p:spPr>
            <a:xfrm>
              <a:off x="8408113" y="4846100"/>
              <a:ext cx="2337587" cy="1772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9"/>
            <p:cNvSpPr txBox="1"/>
            <p:nvPr/>
          </p:nvSpPr>
          <p:spPr>
            <a:xfrm>
              <a:off x="8235225" y="4141925"/>
              <a:ext cx="2683200" cy="7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900">
                  <a:latin typeface="Corbel"/>
                  <a:ea typeface="Corbel"/>
                  <a:cs typeface="Corbel"/>
                  <a:sym typeface="Corbel"/>
                </a:rPr>
                <a:t>Reward oriented decision making</a:t>
              </a:r>
              <a:endParaRPr sz="1900"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B_templates">
  <a:themeElements>
    <a:clrScheme name="VIB Colours">
      <a:dk1>
        <a:srgbClr val="1B2944"/>
      </a:dk1>
      <a:lt1>
        <a:srgbClr val="FFFFFF"/>
      </a:lt1>
      <a:dk2>
        <a:srgbClr val="1B2944"/>
      </a:dk2>
      <a:lt2>
        <a:srgbClr val="FFFFFF"/>
      </a:lt2>
      <a:accent1>
        <a:srgbClr val="5DB7B1"/>
      </a:accent1>
      <a:accent2>
        <a:srgbClr val="5A2A82"/>
      </a:accent2>
      <a:accent3>
        <a:srgbClr val="FF681E"/>
      </a:accent3>
      <a:accent4>
        <a:srgbClr val="1B2944"/>
      </a:accent4>
      <a:accent5>
        <a:srgbClr val="7C7C7C"/>
      </a:accent5>
      <a:accent6>
        <a:srgbClr val="FFFFFF"/>
      </a:accent6>
      <a:hlink>
        <a:srgbClr val="5DB7B1"/>
      </a:hlink>
      <a:folHlink>
        <a:srgbClr val="5DB7B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